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3" r:id="rId4"/>
    <p:sldId id="264" r:id="rId5"/>
    <p:sldId id="265" r:id="rId6"/>
    <p:sldId id="259" r:id="rId7"/>
    <p:sldId id="260" r:id="rId8"/>
    <p:sldId id="261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1983C-6F2A-475B-A96B-16557E3F83C2}" type="datetimeFigureOut">
              <a:rPr lang="ru-RU" smtClean="0"/>
              <a:t>21.02.2018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35301-3C2B-490E-9E15-F7F9057FDF04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1983C-6F2A-475B-A96B-16557E3F83C2}" type="datetimeFigureOut">
              <a:rPr lang="ru-RU" smtClean="0"/>
              <a:t>21.02.2018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35301-3C2B-490E-9E15-F7F9057FDF0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1983C-6F2A-475B-A96B-16557E3F83C2}" type="datetimeFigureOut">
              <a:rPr lang="ru-RU" smtClean="0"/>
              <a:t>21.02.2018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FA035301-3C2B-490E-9E15-F7F9057FDF04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1983C-6F2A-475B-A96B-16557E3F83C2}" type="datetimeFigureOut">
              <a:rPr lang="ru-RU" smtClean="0"/>
              <a:t>21.02.2018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35301-3C2B-490E-9E15-F7F9057FDF0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1983C-6F2A-475B-A96B-16557E3F83C2}" type="datetimeFigureOut">
              <a:rPr lang="ru-RU" smtClean="0"/>
              <a:t>21.02.2018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35301-3C2B-490E-9E15-F7F9057FDF0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1983C-6F2A-475B-A96B-16557E3F83C2}" type="datetimeFigureOut">
              <a:rPr lang="ru-RU" smtClean="0"/>
              <a:t>21.02.2018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35301-3C2B-490E-9E15-F7F9057FDF0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1983C-6F2A-475B-A96B-16557E3F83C2}" type="datetimeFigureOut">
              <a:rPr lang="ru-RU" smtClean="0"/>
              <a:t>21.02.2018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35301-3C2B-490E-9E15-F7F9057FDF0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1983C-6F2A-475B-A96B-16557E3F83C2}" type="datetimeFigureOut">
              <a:rPr lang="ru-RU" smtClean="0"/>
              <a:t>21.02.2018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35301-3C2B-490E-9E15-F7F9057FDF0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1983C-6F2A-475B-A96B-16557E3F83C2}" type="datetimeFigureOut">
              <a:rPr lang="ru-RU" smtClean="0"/>
              <a:t>21.02.2018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35301-3C2B-490E-9E15-F7F9057FDF0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1983C-6F2A-475B-A96B-16557E3F83C2}" type="datetimeFigureOut">
              <a:rPr lang="ru-RU" smtClean="0"/>
              <a:t>21.02.2018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35301-3C2B-490E-9E15-F7F9057FDF0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1983C-6F2A-475B-A96B-16557E3F83C2}" type="datetimeFigureOut">
              <a:rPr lang="ru-RU" smtClean="0"/>
              <a:t>21.02.2018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35301-3C2B-490E-9E15-F7F9057FDF0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EB11983C-6F2A-475B-A96B-16557E3F83C2}" type="datetimeFigureOut">
              <a:rPr lang="ru-RU" smtClean="0"/>
              <a:t>21.02.2018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FA035301-3C2B-490E-9E15-F7F9057FDF04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2030" y="908720"/>
            <a:ext cx="8182418" cy="3960440"/>
          </a:xfrm>
        </p:spPr>
        <p:txBody>
          <a:bodyPr>
            <a:normAutofit/>
          </a:bodyPr>
          <a:lstStyle/>
          <a:p>
            <a:r>
              <a:rPr lang="kk-KZ" sz="6000" dirty="0" smtClean="0">
                <a:solidFill>
                  <a:srgbClr val="FF0000"/>
                </a:solidFill>
              </a:rPr>
              <a:t>Вентиляторные</a:t>
            </a:r>
            <a:br>
              <a:rPr lang="kk-KZ" sz="6000" dirty="0" smtClean="0">
                <a:solidFill>
                  <a:srgbClr val="FF0000"/>
                </a:solidFill>
              </a:rPr>
            </a:br>
            <a:r>
              <a:rPr lang="kk-KZ" sz="6000" dirty="0" smtClean="0">
                <a:solidFill>
                  <a:srgbClr val="FF0000"/>
                </a:solidFill>
              </a:rPr>
              <a:t>установки</a:t>
            </a:r>
            <a:endParaRPr lang="ru-RU" sz="6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7036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800" dirty="0">
                <a:solidFill>
                  <a:srgbClr val="FF0000"/>
                </a:solidFill>
                <a:effectLst/>
                <a:latin typeface="+mn-lt"/>
              </a:rPr>
              <a:t>На </a:t>
            </a:r>
            <a:r>
              <a:rPr lang="ru-RU" sz="1800" dirty="0" err="1">
                <a:solidFill>
                  <a:srgbClr val="FF0000"/>
                </a:solidFill>
                <a:effectLst/>
                <a:latin typeface="+mn-lt"/>
              </a:rPr>
              <a:t>Шубинском</a:t>
            </a:r>
            <a:r>
              <a:rPr lang="ru-RU" sz="1800" dirty="0">
                <a:solidFill>
                  <a:srgbClr val="FF0000"/>
                </a:solidFill>
                <a:effectLst/>
                <a:latin typeface="+mn-lt"/>
              </a:rPr>
              <a:t> руднике принята всасывающая система вентиляции. Свежий воздух подаётся по стволу шахты РЭШ, выдаётся по стволу шахты «Вентиляционная».</a:t>
            </a:r>
            <a:br>
              <a:rPr lang="ru-RU" sz="1800" dirty="0">
                <a:solidFill>
                  <a:srgbClr val="FF0000"/>
                </a:solidFill>
                <a:effectLst/>
                <a:latin typeface="+mn-lt"/>
              </a:rPr>
            </a:br>
            <a:r>
              <a:rPr lang="ru-RU" sz="1800" dirty="0">
                <a:solidFill>
                  <a:srgbClr val="FF0000"/>
                </a:solidFill>
                <a:effectLst/>
                <a:latin typeface="+mn-lt"/>
              </a:rPr>
              <a:t>Ствол шахты «Вентиляционная» оборудован главной вентиляционной установкой (ГВУ) с вентилятором ВОД 21М производительностью 110 м</a:t>
            </a:r>
            <a:r>
              <a:rPr lang="ru-RU" sz="1800" baseline="30000" dirty="0">
                <a:solidFill>
                  <a:srgbClr val="FF0000"/>
                </a:solidFill>
                <a:effectLst/>
                <a:latin typeface="+mn-lt"/>
              </a:rPr>
              <a:t>3</a:t>
            </a:r>
            <a:r>
              <a:rPr lang="ru-RU" sz="1800" dirty="0">
                <a:solidFill>
                  <a:srgbClr val="FF0000"/>
                </a:solidFill>
                <a:effectLst/>
                <a:latin typeface="+mn-lt"/>
              </a:rPr>
              <a:t>/с</a:t>
            </a:r>
            <a:br>
              <a:rPr lang="ru-RU" sz="1800" dirty="0">
                <a:solidFill>
                  <a:srgbClr val="FF0000"/>
                </a:solidFill>
                <a:effectLst/>
                <a:latin typeface="+mn-lt"/>
              </a:rPr>
            </a:br>
            <a:endParaRPr lang="ru-RU" sz="1800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5" name="Picture 4"/>
          <p:cNvPicPr>
            <a:picLocks noGrp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90550" y="2501106"/>
            <a:ext cx="3771900" cy="2724150"/>
          </a:xfrm>
          <a:prstGeom prst="rect">
            <a:avLst/>
          </a:prstGeom>
          <a:noFill/>
          <a:ln w="19050">
            <a:solidFill>
              <a:srgbClr val="003399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</p:pic>
      <p:pic>
        <p:nvPicPr>
          <p:cNvPr id="6" name="Picture 3"/>
          <p:cNvPicPr>
            <a:picLocks noGrp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852987" y="2501106"/>
            <a:ext cx="3629025" cy="2724150"/>
          </a:xfrm>
          <a:prstGeom prst="rect">
            <a:avLst/>
          </a:prstGeom>
          <a:noFill/>
          <a:ln w="19050">
            <a:solidFill>
              <a:srgbClr val="003399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</p:pic>
    </p:spTree>
    <p:extLst>
      <p:ext uri="{BB962C8B-B14F-4D97-AF65-F5344CB8AC3E}">
        <p14:creationId xmlns:p14="http://schemas.microsoft.com/office/powerpoint/2010/main" val="3233310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indent="342900" algn="just">
              <a:spcAft>
                <a:spcPts val="0"/>
              </a:spcAft>
            </a:pPr>
            <a:r>
              <a:rPr lang="ru-RU" sz="3600" b="1" i="1" u="sng" dirty="0">
                <a:solidFill>
                  <a:schemeClr val="bg1"/>
                </a:solidFill>
                <a:ea typeface="Times New Roman"/>
              </a:rPr>
              <a:t>Вентиляционная установка</a:t>
            </a:r>
            <a:r>
              <a:rPr lang="ru-RU" sz="3600" b="1" u="sng" dirty="0">
                <a:solidFill>
                  <a:schemeClr val="bg1"/>
                </a:solidFill>
                <a:ea typeface="Times New Roman"/>
              </a:rPr>
              <a:t> - </a:t>
            </a:r>
            <a:r>
              <a:rPr lang="ru-RU" sz="3600" b="1" dirty="0">
                <a:solidFill>
                  <a:schemeClr val="bg1"/>
                </a:solidFill>
                <a:ea typeface="Times New Roman"/>
              </a:rPr>
              <a:t>вентилятор с присоединенным к нему входными и выходными элементами, подводящим каналом, диффузором, выходной частью и вспомогательными устройствами для переключения и реверсирования воздушной струи.</a:t>
            </a:r>
          </a:p>
          <a:p>
            <a:pPr indent="342900" algn="just">
              <a:spcAft>
                <a:spcPts val="0"/>
              </a:spcAft>
            </a:pPr>
            <a:r>
              <a:rPr lang="ru-RU" sz="3600" b="1" dirty="0" err="1">
                <a:solidFill>
                  <a:schemeClr val="bg1"/>
                </a:solidFill>
                <a:ea typeface="Times New Roman"/>
              </a:rPr>
              <a:t>Вентиляторные</a:t>
            </a:r>
            <a:r>
              <a:rPr lang="ru-RU" sz="3600" b="1" dirty="0">
                <a:solidFill>
                  <a:schemeClr val="bg1"/>
                </a:solidFill>
                <a:ea typeface="Times New Roman"/>
              </a:rPr>
              <a:t> установки   предназначены для непрерывного проветривания выработок и рудников и создания в них нормальных атмосферных условий. Они делятся на: </a:t>
            </a:r>
          </a:p>
          <a:p>
            <a:pPr indent="342900" algn="just">
              <a:spcAft>
                <a:spcPts val="0"/>
              </a:spcAft>
            </a:pPr>
            <a:r>
              <a:rPr lang="ru-RU" sz="3600" b="1" dirty="0">
                <a:solidFill>
                  <a:schemeClr val="bg1"/>
                </a:solidFill>
                <a:ea typeface="Times New Roman"/>
              </a:rPr>
              <a:t>- </a:t>
            </a:r>
            <a:r>
              <a:rPr lang="ru-RU" sz="3600" b="1" dirty="0" err="1">
                <a:solidFill>
                  <a:schemeClr val="bg1"/>
                </a:solidFill>
                <a:ea typeface="Times New Roman"/>
              </a:rPr>
              <a:t>вентиляторные</a:t>
            </a:r>
            <a:r>
              <a:rPr lang="ru-RU" sz="3600" b="1" dirty="0">
                <a:solidFill>
                  <a:schemeClr val="bg1"/>
                </a:solidFill>
                <a:ea typeface="Times New Roman"/>
              </a:rPr>
              <a:t> установки главного проветривания; </a:t>
            </a:r>
          </a:p>
          <a:p>
            <a:pPr indent="342900" algn="just">
              <a:spcAft>
                <a:spcPts val="0"/>
              </a:spcAft>
            </a:pPr>
            <a:r>
              <a:rPr lang="ru-RU" sz="3600" b="1" dirty="0">
                <a:solidFill>
                  <a:schemeClr val="bg1"/>
                </a:solidFill>
                <a:ea typeface="Times New Roman"/>
              </a:rPr>
              <a:t>- вспомогательные; </a:t>
            </a:r>
          </a:p>
          <a:p>
            <a:pPr indent="342900" algn="just">
              <a:spcAft>
                <a:spcPts val="0"/>
              </a:spcAft>
            </a:pPr>
            <a:r>
              <a:rPr lang="ru-RU" sz="3600" b="1" dirty="0">
                <a:solidFill>
                  <a:schemeClr val="bg1"/>
                </a:solidFill>
                <a:ea typeface="Times New Roman"/>
              </a:rPr>
              <a:t>- местного проветривания.</a:t>
            </a:r>
          </a:p>
          <a:p>
            <a:pPr indent="342900" algn="just">
              <a:spcAft>
                <a:spcPts val="0"/>
              </a:spcAft>
            </a:pPr>
            <a:r>
              <a:rPr lang="ru-RU" sz="3600" b="1" i="1" u="sng" dirty="0" err="1">
                <a:solidFill>
                  <a:schemeClr val="bg1"/>
                </a:solidFill>
                <a:ea typeface="Times New Roman"/>
              </a:rPr>
              <a:t>Вентиляторные</a:t>
            </a:r>
            <a:r>
              <a:rPr lang="ru-RU" sz="3600" b="1" i="1" u="sng" dirty="0">
                <a:solidFill>
                  <a:schemeClr val="bg1"/>
                </a:solidFill>
                <a:ea typeface="Times New Roman"/>
              </a:rPr>
              <a:t> установки главного проветривания</a:t>
            </a:r>
            <a:r>
              <a:rPr lang="ru-RU" sz="3600" b="1" u="sng" dirty="0">
                <a:solidFill>
                  <a:schemeClr val="bg1"/>
                </a:solidFill>
                <a:ea typeface="Times New Roman"/>
              </a:rPr>
              <a:t> </a:t>
            </a:r>
            <a:r>
              <a:rPr lang="ru-RU" sz="3600" b="1" dirty="0">
                <a:solidFill>
                  <a:schemeClr val="bg1"/>
                </a:solidFill>
                <a:ea typeface="Times New Roman"/>
              </a:rPr>
              <a:t>служат для проветривания всех действующих выработок шахты или рудника за исключением глухих (тупиковых) забоев. Они размещаются на поверхности у устьев герметически закрытых стволов. Главные </a:t>
            </a:r>
            <a:r>
              <a:rPr lang="ru-RU" sz="3600" b="1" dirty="0" err="1">
                <a:solidFill>
                  <a:schemeClr val="bg1"/>
                </a:solidFill>
                <a:ea typeface="Times New Roman"/>
              </a:rPr>
              <a:t>вентиляторные</a:t>
            </a:r>
            <a:r>
              <a:rPr lang="ru-RU" sz="3600" b="1" dirty="0">
                <a:solidFill>
                  <a:schemeClr val="bg1"/>
                </a:solidFill>
                <a:ea typeface="Times New Roman"/>
              </a:rPr>
              <a:t> установки работают по всасывающей, нагнетательной и комбинированной схемам проветривания. </a:t>
            </a:r>
            <a:r>
              <a:rPr lang="ru-RU" sz="3600" b="1" i="1" dirty="0">
                <a:solidFill>
                  <a:schemeClr val="bg1"/>
                </a:solidFill>
                <a:ea typeface="Times New Roman"/>
              </a:rPr>
              <a:t>Вспомогательные </a:t>
            </a:r>
            <a:r>
              <a:rPr lang="ru-RU" sz="3600" b="1" i="1" dirty="0" err="1">
                <a:solidFill>
                  <a:schemeClr val="bg1"/>
                </a:solidFill>
                <a:ea typeface="Times New Roman"/>
              </a:rPr>
              <a:t>вентиляторные</a:t>
            </a:r>
            <a:r>
              <a:rPr lang="ru-RU" sz="3600" b="1" i="1" dirty="0">
                <a:solidFill>
                  <a:schemeClr val="bg1"/>
                </a:solidFill>
                <a:ea typeface="Times New Roman"/>
              </a:rPr>
              <a:t> установки</a:t>
            </a:r>
            <a:r>
              <a:rPr lang="ru-RU" sz="3600" b="1" dirty="0">
                <a:solidFill>
                  <a:schemeClr val="bg1"/>
                </a:solidFill>
                <a:ea typeface="Times New Roman"/>
              </a:rPr>
              <a:t> предназначены для проветривания стволов и капитальных горных выработок при их проходке, камер и выработок околоствольного двора действующих шахт, а также отдельных их участков. Они располагаются на поверхности либо под землей.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8020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048712"/>
          </a:xfrm>
        </p:spPr>
        <p:txBody>
          <a:bodyPr>
            <a:normAutofit fontScale="25000" lnSpcReduction="20000"/>
          </a:bodyPr>
          <a:lstStyle/>
          <a:p>
            <a:pPr algn="just"/>
            <a:r>
              <a:rPr lang="ru-RU" sz="7200" b="1" i="1" u="sng" dirty="0" err="1">
                <a:solidFill>
                  <a:schemeClr val="bg1"/>
                </a:solidFill>
              </a:rPr>
              <a:t>Вентиляторные</a:t>
            </a:r>
            <a:r>
              <a:rPr lang="ru-RU" sz="7200" b="1" i="1" u="sng" dirty="0">
                <a:solidFill>
                  <a:schemeClr val="bg1"/>
                </a:solidFill>
              </a:rPr>
              <a:t> установки местного проветривания</a:t>
            </a:r>
            <a:r>
              <a:rPr lang="ru-RU" sz="7200" u="sng" dirty="0">
                <a:solidFill>
                  <a:schemeClr val="bg1"/>
                </a:solidFill>
              </a:rPr>
              <a:t> </a:t>
            </a:r>
            <a:r>
              <a:rPr lang="ru-RU" sz="7200" dirty="0">
                <a:solidFill>
                  <a:schemeClr val="bg1"/>
                </a:solidFill>
              </a:rPr>
              <a:t>служат для проветривания тупиковых (глухих) </a:t>
            </a:r>
            <a:r>
              <a:rPr lang="ru-RU" sz="7200" b="1" dirty="0">
                <a:solidFill>
                  <a:schemeClr val="bg1"/>
                </a:solidFill>
              </a:rPr>
              <a:t>забоев при проходке горных выработок и камер.</a:t>
            </a:r>
          </a:p>
          <a:p>
            <a:pPr algn="just"/>
            <a:r>
              <a:rPr lang="ru-RU" sz="7200" b="1" dirty="0">
                <a:solidFill>
                  <a:schemeClr val="bg1"/>
                </a:solidFill>
              </a:rPr>
              <a:t>По конструктивному исполнению вентиляторы делятся на </a:t>
            </a:r>
            <a:r>
              <a:rPr lang="ru-RU" sz="7200" b="1" i="1" dirty="0">
                <a:solidFill>
                  <a:schemeClr val="bg1"/>
                </a:solidFill>
              </a:rPr>
              <a:t>центробежные и осевые</a:t>
            </a:r>
            <a:r>
              <a:rPr lang="ru-RU" sz="7200" b="1" dirty="0">
                <a:solidFill>
                  <a:schemeClr val="bg1"/>
                </a:solidFill>
              </a:rPr>
              <a:t>. Каждый из этих типов вентиляторов имеет свои преимущества и недостатки.</a:t>
            </a:r>
          </a:p>
          <a:p>
            <a:pPr algn="just"/>
            <a:r>
              <a:rPr lang="ru-RU" sz="7200" b="1" i="1" u="sng" dirty="0">
                <a:solidFill>
                  <a:schemeClr val="bg1"/>
                </a:solidFill>
              </a:rPr>
              <a:t>Центробежные вентиляторы</a:t>
            </a:r>
            <a:r>
              <a:rPr lang="ru-RU" sz="7200" b="1" u="sng" dirty="0">
                <a:solidFill>
                  <a:schemeClr val="bg1"/>
                </a:solidFill>
              </a:rPr>
              <a:t> </a:t>
            </a:r>
            <a:r>
              <a:rPr lang="ru-RU" sz="7200" b="1" dirty="0">
                <a:solidFill>
                  <a:schemeClr val="bg1"/>
                </a:solidFill>
              </a:rPr>
              <a:t>главного проветривания изготавливаются в двух исполнениях: одностороннего всасывания (ВЦ) и двустороннего (ВЦД) с диаметром ротора от 1100 до 5000 мм, с номинальной подачей от 10 до 630 м</a:t>
            </a:r>
            <a:r>
              <a:rPr lang="ru-RU" sz="7200" b="1" baseline="30000" dirty="0">
                <a:solidFill>
                  <a:schemeClr val="bg1"/>
                </a:solidFill>
              </a:rPr>
              <a:t>3</a:t>
            </a:r>
            <a:r>
              <a:rPr lang="ru-RU" sz="7200" b="1" dirty="0">
                <a:solidFill>
                  <a:schemeClr val="bg1"/>
                </a:solidFill>
              </a:rPr>
              <a:t>/с и номинальным статическим давлением 250 до 710 </a:t>
            </a:r>
            <a:r>
              <a:rPr lang="ru-RU" sz="7200" b="1" dirty="0" err="1">
                <a:solidFill>
                  <a:schemeClr val="bg1"/>
                </a:solidFill>
              </a:rPr>
              <a:t>даПа</a:t>
            </a:r>
            <a:r>
              <a:rPr lang="ru-RU" sz="7200" b="1" dirty="0">
                <a:solidFill>
                  <a:schemeClr val="bg1"/>
                </a:solidFill>
              </a:rPr>
              <a:t>. Эти вентиляторы предназначены для главного проветривания шахт и рудников при температуре окружающей среды от +50 до -20°С и перемещаемом воздухе плотностью 1,2 кг/м</a:t>
            </a:r>
            <a:r>
              <a:rPr lang="ru-RU" sz="7200" b="1" baseline="30000" dirty="0">
                <a:solidFill>
                  <a:schemeClr val="bg1"/>
                </a:solidFill>
              </a:rPr>
              <a:t>3</a:t>
            </a:r>
            <a:r>
              <a:rPr lang="ru-RU" sz="7200" b="1" dirty="0">
                <a:solidFill>
                  <a:schemeClr val="bg1"/>
                </a:solidFill>
              </a:rPr>
              <a:t>, относительной влажности до 100%, запыленностью до 30 мг/м</a:t>
            </a:r>
            <a:r>
              <a:rPr lang="ru-RU" sz="7200" b="1" baseline="30000" dirty="0">
                <a:solidFill>
                  <a:schemeClr val="bg1"/>
                </a:solidFill>
              </a:rPr>
              <a:t>3</a:t>
            </a:r>
            <a:r>
              <a:rPr lang="ru-RU" sz="7200" b="1" dirty="0">
                <a:solidFill>
                  <a:schemeClr val="bg1"/>
                </a:solidFill>
              </a:rPr>
              <a:t>.</a:t>
            </a:r>
          </a:p>
          <a:p>
            <a:pPr algn="just"/>
            <a:r>
              <a:rPr lang="ru-RU" sz="7200" b="1" dirty="0">
                <a:solidFill>
                  <a:schemeClr val="bg1"/>
                </a:solidFill>
              </a:rPr>
              <a:t>Вентиляторы выполняются правого или левого вращения. У вентиляторов правого вращения рабочее колесо вращается по часовой стрелке, если смотреть со стороны всасывания. На вентилятор двустороннего всасывания правого вращения следует смотреть со стоны всасывания, свободной от привода. Для вентилятора с двусторонним приводом направление   вращения не устанавливается,   заказываются   лишь электродвигатели – один левого, другой правого вращения.</a:t>
            </a:r>
          </a:p>
          <a:p>
            <a:pPr algn="just"/>
            <a:r>
              <a:rPr lang="ru-RU" sz="7200" b="1" i="1" u="sng" dirty="0">
                <a:solidFill>
                  <a:schemeClr val="bg1"/>
                </a:solidFill>
              </a:rPr>
              <a:t>Условные обозначения вентиляторов</a:t>
            </a:r>
            <a:r>
              <a:rPr lang="ru-RU" sz="7200" b="1" dirty="0">
                <a:solidFill>
                  <a:schemeClr val="bg1"/>
                </a:solidFill>
              </a:rPr>
              <a:t>:</a:t>
            </a:r>
          </a:p>
          <a:p>
            <a:pPr algn="just"/>
            <a:r>
              <a:rPr lang="ru-RU" sz="7200" b="1" dirty="0">
                <a:solidFill>
                  <a:schemeClr val="bg1"/>
                </a:solidFill>
              </a:rPr>
              <a:t>ВЦ - вентилятор центробежный одностороннего всасывания; ВЦД - вентилятор центробежный двустороннего всасывания; число после букв - диаметр рабочего колеса по внешним кромкам лопаток, </a:t>
            </a:r>
            <a:r>
              <a:rPr lang="ru-RU" sz="7200" b="1" dirty="0" err="1">
                <a:solidFill>
                  <a:schemeClr val="bg1"/>
                </a:solidFill>
              </a:rPr>
              <a:t>дм</a:t>
            </a:r>
            <a:r>
              <a:rPr lang="ru-RU" sz="7200" b="1" dirty="0">
                <a:solidFill>
                  <a:schemeClr val="bg1"/>
                </a:solidFill>
              </a:rPr>
              <a:t>. </a:t>
            </a:r>
          </a:p>
          <a:p>
            <a:endParaRPr lang="ru-RU" sz="43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2705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620688"/>
            <a:ext cx="8219256" cy="5688672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ru-RU" sz="2100" b="1" dirty="0">
                <a:solidFill>
                  <a:schemeClr val="bg1"/>
                </a:solidFill>
              </a:rPr>
              <a:t>К основному обозначению вентилятора иногда добавляют дополнительные буквы или слова: М - модернизированный, У - с узкой лопаткой рабочего колеса, Ш - </a:t>
            </a:r>
            <a:r>
              <a:rPr lang="ru-RU" sz="2100" b="1" dirty="0" err="1">
                <a:solidFill>
                  <a:schemeClr val="bg1"/>
                </a:solidFill>
              </a:rPr>
              <a:t>шурфовый</a:t>
            </a:r>
            <a:r>
              <a:rPr lang="ru-RU" sz="2100" b="1" dirty="0">
                <a:solidFill>
                  <a:schemeClr val="bg1"/>
                </a:solidFill>
              </a:rPr>
              <a:t>, 3 - с регулируемыми закрылками,  «север» - в северном исполнении.</a:t>
            </a:r>
          </a:p>
          <a:p>
            <a:pPr algn="just"/>
            <a:r>
              <a:rPr lang="ru-RU" sz="2100" b="1" dirty="0">
                <a:solidFill>
                  <a:schemeClr val="bg1"/>
                </a:solidFill>
              </a:rPr>
              <a:t>Серийные осевые вентиляторы главного проветривания охватывают диапазон подач от 10 до 580 м</a:t>
            </a:r>
            <a:r>
              <a:rPr lang="ru-RU" sz="2100" b="1" baseline="30000" dirty="0">
                <a:solidFill>
                  <a:schemeClr val="bg1"/>
                </a:solidFill>
              </a:rPr>
              <a:t>3</a:t>
            </a:r>
            <a:r>
              <a:rPr lang="ru-RU" sz="2100" b="1" dirty="0">
                <a:solidFill>
                  <a:schemeClr val="bg1"/>
                </a:solidFill>
              </a:rPr>
              <a:t>/с и статических давлений от 100 до 300 </a:t>
            </a:r>
            <a:r>
              <a:rPr lang="ru-RU" sz="2100" b="1" dirty="0" err="1">
                <a:solidFill>
                  <a:schemeClr val="bg1"/>
                </a:solidFill>
              </a:rPr>
              <a:t>даПа</a:t>
            </a:r>
            <a:r>
              <a:rPr lang="ru-RU" sz="2100" b="1" dirty="0">
                <a:solidFill>
                  <a:schemeClr val="bg1"/>
                </a:solidFill>
              </a:rPr>
              <a:t>. Они предназначены для главного проветривания шахт и рудников, характеризующихся относительно небольшим сопротивлением вентиляционной сети. Осевые вентиляторы используются также в калориферных установках рудников</a:t>
            </a:r>
            <a:r>
              <a:rPr lang="ru-RU" sz="2100" b="1" dirty="0" smtClean="0">
                <a:solidFill>
                  <a:schemeClr val="bg1"/>
                </a:solidFill>
              </a:rPr>
              <a:t>.</a:t>
            </a:r>
          </a:p>
          <a:p>
            <a:pPr algn="just"/>
            <a:r>
              <a:rPr lang="ru-RU" sz="2400" b="1" i="1" u="sng" dirty="0">
                <a:solidFill>
                  <a:schemeClr val="bg1"/>
                </a:solidFill>
              </a:rPr>
              <a:t>Осевые вентиляторы</a:t>
            </a:r>
            <a:r>
              <a:rPr lang="ru-RU" sz="2400" u="sng" dirty="0">
                <a:solidFill>
                  <a:schemeClr val="bg1"/>
                </a:solidFill>
              </a:rPr>
              <a:t> </a:t>
            </a:r>
            <a:r>
              <a:rPr lang="ru-RU" sz="2100" u="sng" dirty="0">
                <a:solidFill>
                  <a:schemeClr val="bg1"/>
                </a:solidFill>
              </a:rPr>
              <a:t>имеют </a:t>
            </a:r>
            <a:r>
              <a:rPr lang="ru-RU" sz="2100" dirty="0">
                <a:solidFill>
                  <a:schemeClr val="bg1"/>
                </a:solidFill>
              </a:rPr>
              <a:t>маркировку ВОД (В - вентилятор, О - осевой, Д - двухступенчатый). Число, стоящее после буквенного индекса, означает диаметр рабочего колеса вентилятора по концам лопаток, выраженный в дециметрах.</a:t>
            </a:r>
          </a:p>
          <a:p>
            <a:pPr algn="just"/>
            <a:r>
              <a:rPr lang="ru-RU" sz="2100" dirty="0">
                <a:solidFill>
                  <a:schemeClr val="bg1"/>
                </a:solidFill>
              </a:rPr>
              <a:t>Вентиляторы серии ВОД выполнены по аэродинамической схеме К-84 (К - крученые лопатки, 84 - коэффициент быстроходности).</a:t>
            </a:r>
          </a:p>
          <a:p>
            <a:pPr algn="just"/>
            <a:r>
              <a:rPr lang="ru-RU" sz="2100" dirty="0">
                <a:solidFill>
                  <a:schemeClr val="bg1"/>
                </a:solidFill>
              </a:rPr>
              <a:t>Основными элементами осевого вентилятора являются: рабочее колесо (РК), кожух, коллектор на входе воздуха, передний обтекатель - кок, направляющий аппарат (НА), спрямляющий аппарат (СА), кольцевой диффузор.</a:t>
            </a:r>
          </a:p>
          <a:p>
            <a:pPr algn="just"/>
            <a:r>
              <a:rPr lang="ru-RU" sz="2100" dirty="0">
                <a:solidFill>
                  <a:schemeClr val="bg1"/>
                </a:solidFill>
              </a:rPr>
              <a:t>Установка лопаток рабоче­го колеса вентиляторов про­изводится  в пределах 15-45°.</a:t>
            </a:r>
          </a:p>
          <a:p>
            <a:pPr algn="just"/>
            <a:endParaRPr lang="ru-RU" sz="1900" b="1" dirty="0">
              <a:solidFill>
                <a:schemeClr val="bg1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8264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3342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1673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8186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20</TotalTime>
  <Words>574</Words>
  <Application>Microsoft Office PowerPoint</Application>
  <PresentationFormat>Экран (4:3)</PresentationFormat>
  <Paragraphs>20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Апекс</vt:lpstr>
      <vt:lpstr>Вентиляторные установки</vt:lpstr>
      <vt:lpstr>На Шубинском руднике принята всасывающая система вентиляции. Свежий воздух подаётся по стволу шахты РЭШ, выдаётся по стволу шахты «Вентиляционная». Ствол шахты «Вентиляционная» оборудован главной вентиляционной установкой (ГВУ) с вентилятором ВОД 21М производительностью 110 м3/с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Вентиляторные установки</dc:title>
  <dc:creator>Samsung</dc:creator>
  <cp:lastModifiedBy>Админ</cp:lastModifiedBy>
  <cp:revision>3</cp:revision>
  <dcterms:created xsi:type="dcterms:W3CDTF">2015-10-04T13:08:59Z</dcterms:created>
  <dcterms:modified xsi:type="dcterms:W3CDTF">2018-02-21T05:09:39Z</dcterms:modified>
</cp:coreProperties>
</file>